
<file path=[Content_Types].xml><?xml version="1.0" encoding="utf-8"?>
<Types xmlns="http://schemas.openxmlformats.org/package/2006/content-types">
  <Default Extension="png" ContentType="image/png"/>
  <Default Extension="tmp"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ti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30" r:id="rId4"/>
  </p:sldMasterIdLst>
  <p:notesMasterIdLst>
    <p:notesMasterId r:id="rId10"/>
  </p:notesMasterIdLst>
  <p:handoutMasterIdLst>
    <p:handoutMasterId r:id="rId11"/>
  </p:handoutMasterIdLst>
  <p:sldIdLst>
    <p:sldId id="330" r:id="rId5"/>
    <p:sldId id="432" r:id="rId6"/>
    <p:sldId id="433" r:id="rId7"/>
    <p:sldId id="434" r:id="rId8"/>
    <p:sldId id="431" r:id="rId9"/>
  </p:sldIdLst>
  <p:sldSz cx="12188825" cy="6858000"/>
  <p:notesSz cx="6858000" cy="9296400"/>
  <p:embeddedFontLst>
    <p:embeddedFont>
      <p:font typeface="Segoe UI" panose="020B0502040204020203" pitchFamily="34" charset="0"/>
      <p:regular r:id="rId12"/>
      <p:bold r:id="rId13"/>
      <p:italic r:id="rId14"/>
      <p:boldItalic r:id="rId15"/>
    </p:embeddedFont>
    <p:embeddedFont>
      <p:font typeface="Segoe UI Light" panose="020B0502040204020203" pitchFamily="34" charset="0"/>
      <p:regular r:id="rId16"/>
      <p:italic r:id="rId17"/>
    </p:embeddedFont>
    <p:embeddedFont>
      <p:font typeface="Segoe UI Black" panose="020B0A02040204020203" pitchFamily="34" charset="0"/>
      <p:bold r:id="rId18"/>
      <p:boldItalic r:id="rId19"/>
    </p:embeddedFont>
    <p:embeddedFont>
      <p:font typeface="Calibri" panose="020F0502020204030204" pitchFamily="34" charset="0"/>
      <p:regular r:id="rId20"/>
      <p:bold r:id="rId21"/>
      <p:italic r:id="rId22"/>
      <p:boldItalic r:id="rId23"/>
    </p:embeddedFont>
  </p:embeddedFont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11">
          <p15:clr>
            <a:srgbClr val="A4A3A4"/>
          </p15:clr>
        </p15:guide>
        <p15:guide id="3" orient="horz" pos="1199">
          <p15:clr>
            <a:srgbClr val="A4A3A4"/>
          </p15:clr>
        </p15:guide>
        <p15:guide id="4" orient="horz" pos="1487">
          <p15:clr>
            <a:srgbClr val="A4A3A4"/>
          </p15:clr>
        </p15:guide>
        <p15:guide id="5" orient="horz" pos="2729">
          <p15:clr>
            <a:srgbClr val="A4A3A4"/>
          </p15:clr>
        </p15:guide>
        <p15:guide id="6" orient="horz" pos="4176">
          <p15:clr>
            <a:srgbClr val="A4A3A4"/>
          </p15:clr>
        </p15:guide>
        <p15:guide id="7" pos="3839">
          <p15:clr>
            <a:srgbClr val="A4A3A4"/>
          </p15:clr>
        </p15:guide>
        <p15:guide id="8" pos="326">
          <p15:clr>
            <a:srgbClr val="A4A3A4"/>
          </p15:clr>
        </p15:guide>
        <p15:guide id="9" pos="7067">
          <p15:clr>
            <a:srgbClr val="A4A3A4"/>
          </p15:clr>
        </p15:guide>
        <p15:guide id="10" pos="7355">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Conard" initials="JC" lastIdx="4" clrIdx="0">
    <p:extLst>
      <p:ext uri="{19B8F6BF-5375-455C-9EA6-DF929625EA0E}">
        <p15:presenceInfo xmlns:p15="http://schemas.microsoft.com/office/powerpoint/2012/main" userId="S-1-5-21-124525095-708259637-1543119021-25642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5F5F"/>
    <a:srgbClr val="595959"/>
    <a:srgbClr val="6161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54" autoAdjust="0"/>
    <p:restoredTop sz="80116" autoAdjust="0"/>
  </p:normalViewPr>
  <p:slideViewPr>
    <p:cSldViewPr snapToGrid="0">
      <p:cViewPr varScale="1">
        <p:scale>
          <a:sx n="106" d="100"/>
          <a:sy n="106" d="100"/>
        </p:scale>
        <p:origin x="510" y="102"/>
      </p:cViewPr>
      <p:guideLst>
        <p:guide orient="horz" pos="2160"/>
        <p:guide orient="horz" pos="911"/>
        <p:guide orient="horz" pos="1199"/>
        <p:guide orient="horz" pos="1487"/>
        <p:guide orient="horz" pos="2729"/>
        <p:guide orient="horz" pos="4176"/>
        <p:guide pos="3839"/>
        <p:guide pos="326"/>
        <p:guide pos="7067"/>
        <p:guide pos="7355"/>
      </p:guideLst>
    </p:cSldViewPr>
  </p:slid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55" d="100"/>
          <a:sy n="55" d="100"/>
        </p:scale>
        <p:origin x="-1776" y="-102"/>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font" Target="fonts/font10.fntdata"/><Relationship Id="rId7" Type="http://schemas.openxmlformats.org/officeDocument/2006/relationships/slide" Target="slides/slide3.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8.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Overview</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126C4AC0-4315-44D1-8268-F58D6F432E18}" type="datetimeFigureOut">
              <a:rPr lang="en-US" smtClean="0">
                <a:latin typeface="Segoe UI" pitchFamily="34" charset="0"/>
              </a:rPr>
              <a:t>10/25/2013</a:t>
            </a:fld>
            <a:endParaRPr lang="en-US" dirty="0">
              <a:latin typeface="Segoe UI" pitchFamily="34" charset="0"/>
            </a:endParaRPr>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eg>
</file>

<file path=ppt/media/image11.tif>
</file>

<file path=ppt/media/image12.png>
</file>

<file path=ppt/media/image13.png>
</file>

<file path=ppt/media/image14.png>
</file>

<file path=ppt/media/image16.png>
</file>

<file path=ppt/media/image17.png>
</file>

<file path=ppt/media/image18.png>
</file>

<file path=ppt/media/image19.png>
</file>

<file path=ppt/media/image2.jpg>
</file>

<file path=ppt/media/image21.png>
</file>

<file path=ppt/media/image22.png>
</file>

<file path=ppt/media/image23.png>
</file>

<file path=ppt/media/image24.png>
</file>

<file path=ppt/media/image25.png>
</file>

<file path=ppt/media/image26.png>
</file>

<file path=ppt/media/image27.tmp>
</file>

<file path=ppt/media/image28.png>
</file>

<file path=ppt/media/image3.png>
</file>

<file path=ppt/media/image4.png>
</file>

<file path=ppt/media/image5.png>
</file>

<file path=ppt/media/image6.jp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Overview</a:t>
            </a:r>
            <a:endParaRPr lang="en-US" dirty="0"/>
          </a:p>
        </p:txBody>
      </p:sp>
      <p:sp>
        <p:nvSpPr>
          <p:cNvPr id="3" name="Date Placeholder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atin typeface="Segoe UI" pitchFamily="34" charset="0"/>
              </a:defRPr>
            </a:lvl1pPr>
          </a:lstStyle>
          <a:p>
            <a:fld id="{CAE3F082-F902-42D8-A765-720E172C3194}" type="datetimeFigureOut">
              <a:rPr lang="en-US" smtClean="0"/>
              <a:pPr/>
              <a:t>10/25/2013</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a:t>
            </a:fld>
            <a:endParaRPr lang="en-US" dirty="0"/>
          </a:p>
        </p:txBody>
      </p:sp>
    </p:spTree>
    <p:extLst>
      <p:ext uri="{BB962C8B-B14F-4D97-AF65-F5344CB8AC3E}">
        <p14:creationId xmlns:p14="http://schemas.microsoft.com/office/powerpoint/2010/main" val="556129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
              <a:lnSpc>
                <a:spcPct val="115000"/>
              </a:lnSpc>
              <a:spcAft>
                <a:spcPts val="1000"/>
              </a:spcAft>
            </a:pPr>
            <a:r>
              <a:rPr lang="en-US" sz="1600" b="1" dirty="0" smtClean="0">
                <a:effectLst/>
                <a:latin typeface="Calibri" panose="020F0502020204030204" pitchFamily="34" charset="0"/>
                <a:ea typeface="Calibri" panose="020F0502020204030204" pitchFamily="34" charset="0"/>
                <a:cs typeface="Times New Roman" panose="02020603050405020304" pitchFamily="18" charset="0"/>
              </a:rPr>
              <a:t>Key Statements: </a:t>
            </a:r>
            <a:endParaRPr lang="en-US" sz="16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71450" lvl="0" indent="-171450">
              <a:spcAft>
                <a:spcPts val="0"/>
              </a:spcAft>
              <a:buFont typeface="Arial" panose="020B0604020202020204" pitchFamily="34" charset="0"/>
              <a:buChar char="•"/>
            </a:pPr>
            <a:r>
              <a:rPr lang="en-US" sz="1200" dirty="0" smtClean="0">
                <a:effectLst/>
                <a:latin typeface="Calibri" panose="020F0502020204030204" pitchFamily="34" charset="0"/>
                <a:ea typeface="Calibri" panose="020F0502020204030204" pitchFamily="34" charset="0"/>
                <a:cs typeface="Calibri" panose="020F0502020204030204" pitchFamily="34" charset="0"/>
              </a:rPr>
              <a:t>Let’s start with Microsoft Vision – at our core we create amazing experiences to empower people for the activities they care most about.</a:t>
            </a:r>
            <a:endParaRPr lang="en-US" sz="1600" dirty="0" smtClean="0">
              <a:effectLst/>
              <a:latin typeface="Calibri" panose="020F0502020204030204" pitchFamily="34" charset="0"/>
              <a:ea typeface="Calibri" panose="020F0502020204030204" pitchFamily="34" charset="0"/>
              <a:cs typeface="Calibri" panose="020F0502020204030204" pitchFamily="34" charset="0"/>
            </a:endParaRPr>
          </a:p>
          <a:p>
            <a:pPr marL="171450" lvl="0" indent="-171450">
              <a:spcAft>
                <a:spcPts val="0"/>
              </a:spcAft>
              <a:buFont typeface="Arial" panose="020B0604020202020204" pitchFamily="34" charset="0"/>
              <a:buChar char="•"/>
            </a:pPr>
            <a:r>
              <a:rPr lang="en-US" sz="1200" dirty="0" smtClean="0">
                <a:effectLst/>
                <a:latin typeface="Calibri" panose="020F0502020204030204" pitchFamily="34" charset="0"/>
                <a:ea typeface="Calibri" panose="020F0502020204030204" pitchFamily="34" charset="0"/>
                <a:cs typeface="Calibri" panose="020F0502020204030204" pitchFamily="34" charset="0"/>
              </a:rPr>
              <a:t>This is anchored in our family of current and new devices and service for individuals and businesses.</a:t>
            </a:r>
            <a:endParaRPr lang="en-US" sz="1600" dirty="0" smtClean="0">
              <a:effectLst/>
              <a:latin typeface="Calibri" panose="020F0502020204030204" pitchFamily="34" charset="0"/>
              <a:ea typeface="Calibri" panose="020F0502020204030204" pitchFamily="34" charset="0"/>
              <a:cs typeface="Calibri" panose="020F0502020204030204" pitchFamily="34" charset="0"/>
            </a:endParaRPr>
          </a:p>
          <a:p>
            <a:pPr marL="171450" lvl="0" indent="-171450">
              <a:spcAft>
                <a:spcPts val="0"/>
              </a:spcAft>
              <a:buFont typeface="Arial" panose="020B0604020202020204" pitchFamily="34" charset="0"/>
              <a:buChar char="•"/>
            </a:pPr>
            <a:r>
              <a:rPr lang="en-US" sz="1200" dirty="0" smtClean="0">
                <a:effectLst/>
                <a:latin typeface="Calibri" panose="020F0502020204030204" pitchFamily="34" charset="0"/>
                <a:ea typeface="Calibri" panose="020F0502020204030204" pitchFamily="34" charset="0"/>
                <a:cs typeface="Calibri" panose="020F0502020204030204" pitchFamily="34" charset="0"/>
              </a:rPr>
              <a:t>Our assets are very strong – our platform is adaptable to different screen sizes and powered by services meeting people’s needs where ever they are – at home, work, school, and on the go.</a:t>
            </a:r>
            <a:endParaRPr lang="en-U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p:cNvSpPr>
            <a:spLocks noGrp="1"/>
          </p:cNvSpPr>
          <p:nvPr>
            <p:ph type="sldNum" sz="quarter" idx="10"/>
          </p:nvPr>
        </p:nvSpPr>
        <p:spPr/>
        <p:txBody>
          <a:bodyPr/>
          <a:lstStyle/>
          <a:p>
            <a:fld id="{56FF6963-B033-47E9-9CEA-D5070666226F}"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3278327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
              <a:lnSpc>
                <a:spcPct val="115000"/>
              </a:lnSpc>
              <a:spcAft>
                <a:spcPts val="1000"/>
              </a:spcAft>
            </a:pPr>
            <a:r>
              <a:rPr lang="en-US" sz="1600" b="1" dirty="0" smtClean="0">
                <a:effectLst/>
                <a:latin typeface="Calibri" panose="020F0502020204030204" pitchFamily="34" charset="0"/>
                <a:ea typeface="Calibri" panose="020F0502020204030204" pitchFamily="34" charset="0"/>
                <a:cs typeface="Times New Roman" panose="02020603050405020304" pitchFamily="18" charset="0"/>
              </a:rPr>
              <a:t>Key Statements: </a:t>
            </a:r>
            <a:endParaRPr lang="en-US" sz="16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71450" lvl="0" indent="-171450">
              <a:spcAft>
                <a:spcPts val="0"/>
              </a:spcAft>
              <a:buFont typeface="Arial" panose="020B0604020202020204" pitchFamily="34" charset="0"/>
              <a:buChar char="•"/>
            </a:pPr>
            <a:r>
              <a:rPr lang="en-US" sz="1200" dirty="0" smtClean="0">
                <a:solidFill>
                  <a:srgbClr val="000000"/>
                </a:solidFill>
                <a:effectLst/>
                <a:latin typeface="Calibri" panose="020F0502020204030204" pitchFamily="34" charset="0"/>
                <a:ea typeface="Calibri" panose="020F0502020204030204" pitchFamily="34" charset="0"/>
                <a:cs typeface="Calibri" panose="020F0502020204030204" pitchFamily="34" charset="0"/>
              </a:rPr>
              <a:t>Another key attribute of our platform is the concept of common core, which provides unique opportunity for developers. No competitor can match this.</a:t>
            </a:r>
            <a:endParaRPr lang="en-US" sz="1600" dirty="0" smtClean="0">
              <a:effectLst/>
              <a:latin typeface="Calibri" panose="020F0502020204030204" pitchFamily="34" charset="0"/>
              <a:ea typeface="Calibri" panose="020F0502020204030204" pitchFamily="34" charset="0"/>
              <a:cs typeface="Calibri" panose="020F0502020204030204" pitchFamily="34" charset="0"/>
            </a:endParaRPr>
          </a:p>
          <a:p>
            <a:pPr marL="171450" lvl="0" indent="-171450">
              <a:spcAft>
                <a:spcPts val="0"/>
              </a:spcAft>
              <a:buFont typeface="Arial" panose="020B0604020202020204" pitchFamily="34" charset="0"/>
              <a:buChar char="•"/>
            </a:pPr>
            <a:r>
              <a:rPr lang="en-US" sz="1200" dirty="0" smtClean="0">
                <a:solidFill>
                  <a:srgbClr val="000000"/>
                </a:solidFill>
                <a:effectLst/>
                <a:latin typeface="Calibri" panose="020F0502020204030204" pitchFamily="34" charset="0"/>
                <a:ea typeface="Calibri" panose="020F0502020204030204" pitchFamily="34" charset="0"/>
                <a:cs typeface="Calibri" panose="020F0502020204030204" pitchFamily="34" charset="0"/>
              </a:rPr>
              <a:t>Our Windows platform spans devices and cloud </a:t>
            </a:r>
            <a:r>
              <a:rPr lang="en-US" sz="1200" dirty="0" smtClean="0">
                <a:effectLst/>
                <a:latin typeface="Calibri" panose="020F0502020204030204" pitchFamily="34" charset="0"/>
                <a:ea typeface="Calibri" panose="020F0502020204030204" pitchFamily="34" charset="0"/>
                <a:cs typeface="Calibri" panose="020F0502020204030204" pitchFamily="34" charset="0"/>
              </a:rPr>
              <a:t>services, including Windows, Windows Phone, Windows Azure, Windows Server, Office, Bing, Xbox, Visual Studio and other tools and technologies. </a:t>
            </a:r>
            <a:endParaRPr lang="en-US" sz="1600" dirty="0" smtClean="0">
              <a:effectLst/>
              <a:latin typeface="Calibri" panose="020F0502020204030204" pitchFamily="34" charset="0"/>
              <a:ea typeface="Calibri" panose="020F0502020204030204" pitchFamily="34" charset="0"/>
              <a:cs typeface="Calibri" panose="020F0502020204030204" pitchFamily="34" charset="0"/>
            </a:endParaRPr>
          </a:p>
          <a:p>
            <a:pPr marL="171450" lvl="0" indent="-171450">
              <a:spcAft>
                <a:spcPts val="0"/>
              </a:spcAft>
              <a:buFont typeface="Arial" panose="020B0604020202020204" pitchFamily="34" charset="0"/>
              <a:buChar char="•"/>
            </a:pPr>
            <a:r>
              <a:rPr lang="en-US" sz="1200" dirty="0" smtClean="0">
                <a:effectLst/>
                <a:latin typeface="Calibri" panose="020F0502020204030204" pitchFamily="34" charset="0"/>
                <a:ea typeface="Calibri" panose="020F0502020204030204" pitchFamily="34" charset="0"/>
                <a:cs typeface="Calibri" panose="020F0502020204030204" pitchFamily="34" charset="0"/>
              </a:rPr>
              <a:t>With common core, developers have the ability to take code, skill set, programming languages, and tools across PC, tablet, phone, and handheld device.</a:t>
            </a:r>
            <a:endParaRPr lang="en-US" sz="1600" dirty="0" smtClean="0">
              <a:effectLst/>
              <a:latin typeface="Calibri" panose="020F0502020204030204" pitchFamily="34" charset="0"/>
              <a:ea typeface="Calibri" panose="020F0502020204030204" pitchFamily="34" charset="0"/>
              <a:cs typeface="Calibri" panose="020F0502020204030204" pitchFamily="34" charset="0"/>
            </a:endParaRPr>
          </a:p>
          <a:p>
            <a:pPr marL="171450" lvl="0" indent="-171450">
              <a:spcAft>
                <a:spcPts val="0"/>
              </a:spcAft>
              <a:buFont typeface="Arial" panose="020B0604020202020204" pitchFamily="34" charset="0"/>
              <a:buChar char="•"/>
            </a:pPr>
            <a:r>
              <a:rPr lang="en-US" sz="1200" dirty="0" smtClean="0">
                <a:effectLst/>
                <a:latin typeface="Calibri" panose="020F0502020204030204" pitchFamily="34" charset="0"/>
                <a:ea typeface="Calibri" panose="020F0502020204030204" pitchFamily="34" charset="0"/>
                <a:cs typeface="Calibri" panose="020F0502020204030204" pitchFamily="34" charset="0"/>
              </a:rPr>
              <a:t>In Enterprise space the deployment choice (public, private, hybrid) and enterprise grade credibility are key tenets for LOB applications.</a:t>
            </a:r>
            <a:endParaRPr lang="en-US" sz="1600" dirty="0" smtClean="0">
              <a:effectLst/>
              <a:latin typeface="Calibri" panose="020F0502020204030204" pitchFamily="34" charset="0"/>
              <a:ea typeface="Calibri" panose="020F0502020204030204" pitchFamily="34" charset="0"/>
              <a:cs typeface="Calibri" panose="020F0502020204030204" pitchFamily="34" charset="0"/>
            </a:endParaRPr>
          </a:p>
          <a:p>
            <a:pPr marL="171450" lvl="0" indent="-171450">
              <a:spcAft>
                <a:spcPts val="0"/>
              </a:spcAft>
              <a:buFont typeface="Arial" panose="020B0604020202020204" pitchFamily="34" charset="0"/>
              <a:buChar char="•"/>
            </a:pPr>
            <a:r>
              <a:rPr lang="en-US" sz="1200" dirty="0" smtClean="0">
                <a:effectLst/>
                <a:latin typeface="Calibri" panose="020F0502020204030204" pitchFamily="34" charset="0"/>
                <a:ea typeface="Calibri" panose="020F0502020204030204" pitchFamily="34" charset="0"/>
                <a:cs typeface="Calibri" panose="020F0502020204030204" pitchFamily="34" charset="0"/>
              </a:rPr>
              <a:t>For commercial developers, on the other hand, the size of potential market combined with faster development paves an easier path to commercial success.</a:t>
            </a:r>
            <a:endParaRPr lang="en-US" sz="1600" dirty="0" smtClean="0">
              <a:effectLst/>
              <a:latin typeface="Calibri" panose="020F0502020204030204" pitchFamily="34" charset="0"/>
              <a:ea typeface="Calibri" panose="020F0502020204030204" pitchFamily="34" charset="0"/>
              <a:cs typeface="Calibri" panose="020F0502020204030204" pitchFamily="34" charset="0"/>
            </a:endParaRPr>
          </a:p>
          <a:p>
            <a:pPr marL="171450" indent="-171450" defTabSz="909517">
              <a:lnSpc>
                <a:spcPct val="90000"/>
              </a:lnSpc>
              <a:spcAft>
                <a:spcPts val="331"/>
              </a:spcAft>
              <a:buFont typeface="Arial" panose="020B0604020202020204" pitchFamily="34" charset="0"/>
              <a:buChar char="•"/>
              <a:defRPr/>
            </a:pPr>
            <a:endParaRPr lang="en-US" dirty="0"/>
          </a:p>
        </p:txBody>
      </p:sp>
      <p:sp>
        <p:nvSpPr>
          <p:cNvPr id="4" name="Date Placeholder 3"/>
          <p:cNvSpPr>
            <a:spLocks noGrp="1"/>
          </p:cNvSpPr>
          <p:nvPr>
            <p:ph type="dt" idx="10"/>
          </p:nvPr>
        </p:nvSpPr>
        <p:spPr/>
        <p:txBody>
          <a:bodyPr/>
          <a:lstStyle/>
          <a:p>
            <a:fld id="{D6DDADEE-5CA5-468A-9BF3-116CAE57484D}" type="datetime1">
              <a:rPr lang="en-US" smtClean="0">
                <a:solidFill>
                  <a:prstClr val="black"/>
                </a:solidFill>
              </a:rPr>
              <a:pPr/>
              <a:t>10/25/2013</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4927" defTabSz="926530"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4927" defTabSz="926530"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15717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example of this</a:t>
            </a:r>
            <a:r>
              <a:rPr lang="en-US" baseline="0" dirty="0" smtClean="0"/>
              <a:t> combined platform vision is the release of the Windows Azure Pack. This further melds the on-premises world and the cloud world, reducing the differences in platform, friction, </a:t>
            </a:r>
            <a:r>
              <a:rPr lang="en-US" baseline="0" smtClean="0"/>
              <a:t>and experience.</a:t>
            </a:r>
            <a:endParaRPr lang="en-US" dirty="0" smtClean="0"/>
          </a:p>
          <a:p>
            <a:endParaRPr lang="en-US" dirty="0" smtClean="0"/>
          </a:p>
          <a:p>
            <a:r>
              <a:rPr lang="en-US" dirty="0" smtClean="0"/>
              <a:t>The Windows Azure Pack for Windows Server provides a solution for </a:t>
            </a:r>
          </a:p>
          <a:p>
            <a:r>
              <a:rPr lang="en-US" dirty="0" smtClean="0"/>
              <a:t>enterprises looking to act as service providers and service providers </a:t>
            </a:r>
          </a:p>
          <a:p>
            <a:r>
              <a:rPr lang="en-US" dirty="0" smtClean="0"/>
              <a:t>keen to attract enterprise workloads. Running on top of Windows Server </a:t>
            </a:r>
          </a:p>
          <a:p>
            <a:r>
              <a:rPr lang="en-US" dirty="0" smtClean="0"/>
              <a:t>and System Center, The Windows Azure Pack for Windows Server </a:t>
            </a:r>
          </a:p>
          <a:p>
            <a:r>
              <a:rPr lang="en-US" dirty="0" smtClean="0"/>
              <a:t>delivers the power of Windows Azure into your datacenter, enabling you </a:t>
            </a:r>
          </a:p>
          <a:p>
            <a:r>
              <a:rPr lang="en-US" dirty="0" smtClean="0"/>
              <a:t>to offer a rich, self-service, multi-tenant cloud with Windows Azure</a:t>
            </a:r>
          </a:p>
          <a:p>
            <a:r>
              <a:rPr lang="en-US" dirty="0" smtClean="0"/>
              <a:t>consistent experiences and services.</a:t>
            </a:r>
          </a:p>
          <a:p>
            <a:r>
              <a:rPr lang="en-US" dirty="0" smtClean="0"/>
              <a:t>Available to Microsoft customers at no additional cost, The Windows </a:t>
            </a:r>
          </a:p>
          <a:p>
            <a:r>
              <a:rPr lang="en-US" dirty="0" smtClean="0"/>
              <a:t>Azure Pack comes as a collection of Windows Azure technologies that</a:t>
            </a:r>
          </a:p>
          <a:p>
            <a:r>
              <a:rPr lang="en-US" dirty="0" smtClean="0"/>
              <a:t>install in enterprise and service provider datacenters, integrating with </a:t>
            </a:r>
          </a:p>
          <a:p>
            <a:r>
              <a:rPr lang="en-US" dirty="0" smtClean="0"/>
              <a:t>their existing System Center and Windows Server environments.</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a:t>
            </a:fld>
            <a:endParaRPr lang="en-US" dirty="0"/>
          </a:p>
        </p:txBody>
      </p:sp>
    </p:spTree>
    <p:extLst>
      <p:ext uri="{BB962C8B-B14F-4D97-AF65-F5344CB8AC3E}">
        <p14:creationId xmlns:p14="http://schemas.microsoft.com/office/powerpoint/2010/main" val="27561414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3.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4.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1544915721"/>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576383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88628048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824833722"/>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22653072"/>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3467676"/>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tretch>
            <a:fillRect/>
          </a:stretch>
        </p:blipFill>
        <p:spPr>
          <a:xfrm>
            <a:off x="9161564" y="6338047"/>
            <a:ext cx="2506561" cy="291353"/>
          </a:xfrm>
          <a:prstGeom prst="rect">
            <a:avLst/>
          </a:prstGeom>
        </p:spPr>
      </p:pic>
    </p:spTree>
    <p:extLst>
      <p:ext uri="{BB962C8B-B14F-4D97-AF65-F5344CB8AC3E}">
        <p14:creationId xmlns:p14="http://schemas.microsoft.com/office/powerpoint/2010/main" val="470382251"/>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2011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1439291412"/>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bwMode="black">
          <a:xfrm>
            <a:off x="534708" y="6364651"/>
            <a:ext cx="1595652" cy="268366"/>
          </a:xfrm>
          <a:prstGeom prst="rect">
            <a:avLst/>
          </a:prstGeom>
          <a:noFill/>
          <a:ln>
            <a:noFill/>
          </a:ln>
        </p:spPr>
      </p:pic>
      <p:pic>
        <p:nvPicPr>
          <p:cNvPr id="7" name="Picture 6"/>
          <p:cNvPicPr>
            <a:picLocks noChangeAspect="1"/>
          </p:cNvPicPr>
          <p:nvPr userDrawn="1"/>
        </p:nvPicPr>
        <p:blipFill>
          <a:blip r:embed="rId5" cstate="email">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2615811414"/>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86179666"/>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506950909"/>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7982" y="6356351"/>
            <a:ext cx="2742486" cy="365125"/>
          </a:xfrm>
          <a:prstGeom prst="rect">
            <a:avLst/>
          </a:prstGeom>
        </p:spPr>
        <p:txBody>
          <a:bodyPr/>
          <a:lstStyle/>
          <a:p>
            <a:fld id="{32CEA860-65BD-4E66-BE63-C84F2D892A7B}" type="datetimeFigureOut">
              <a:rPr lang="en-US" smtClean="0">
                <a:solidFill>
                  <a:prstClr val="black">
                    <a:tint val="75000"/>
                  </a:prstClr>
                </a:solidFill>
              </a:rPr>
              <a:pPr/>
              <a:t>10/25/2013</a:t>
            </a:fld>
            <a:endParaRPr lang="en-US">
              <a:solidFill>
                <a:prstClr val="black">
                  <a:tint val="75000"/>
                </a:prstClr>
              </a:solidFill>
            </a:endParaRPr>
          </a:p>
        </p:txBody>
      </p:sp>
      <p:sp>
        <p:nvSpPr>
          <p:cNvPr id="5" name="Footer Placeholder 4"/>
          <p:cNvSpPr>
            <a:spLocks noGrp="1"/>
          </p:cNvSpPr>
          <p:nvPr>
            <p:ph type="ftr" sz="quarter" idx="11"/>
          </p:nvPr>
        </p:nvSpPr>
        <p:spPr>
          <a:xfrm>
            <a:off x="4037549" y="6356351"/>
            <a:ext cx="4113728" cy="365125"/>
          </a:xfrm>
          <a:prstGeom prst="rect">
            <a:avLst/>
          </a:prstGeom>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a:xfrm>
            <a:off x="8608357" y="6356351"/>
            <a:ext cx="2742486" cy="365125"/>
          </a:xfrm>
          <a:prstGeom prst="rect">
            <a:avLst/>
          </a:prstGeom>
        </p:spPr>
        <p:txBody>
          <a:bodyPr/>
          <a:lstStyle/>
          <a:p>
            <a:fld id="{A8015EBA-3B7E-4C85-BF0B-A8389490EE1E}"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226432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smtClean="0"/>
              <a:t>Click to edit Master text styles</a:t>
            </a:r>
          </a:p>
          <a:p>
            <a:pPr lvl="1"/>
            <a:r>
              <a:rPr lang="en-US" dirty="0" smtClean="0"/>
              <a:t>Second level</a:t>
            </a:r>
          </a:p>
        </p:txBody>
      </p:sp>
      <p:pic>
        <p:nvPicPr>
          <p:cNvPr id="4" name="Picture 3"/>
          <p:cNvPicPr>
            <a:picLocks noChangeAspect="1"/>
          </p:cNvPicPr>
          <p:nvPr userDrawn="1"/>
        </p:nvPicPr>
        <p:blipFill>
          <a:blip r:embed="rId3" cstate="email">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090136367"/>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72" y="1189179"/>
            <a:ext cx="11650488" cy="2396047"/>
          </a:xfrm>
          <a:prstGeom prst="rect">
            <a:avLst/>
          </a:prstGeom>
        </p:spPr>
        <p:txBody>
          <a:bodyPr/>
          <a:lstStyle>
            <a:lvl1pPr marL="284625" indent="-284625">
              <a:buClr>
                <a:schemeClr val="tx1"/>
              </a:buClr>
              <a:buSzPct val="90000"/>
              <a:buFont typeface="Arial" pitchFamily="34" charset="0"/>
              <a:buChar char="•"/>
              <a:defRPr sz="34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59917" indent="-275293">
              <a:buClr>
                <a:schemeClr val="tx1"/>
              </a:buClr>
              <a:buSzPct val="90000"/>
              <a:buFont typeface="Arial" pitchFamily="34" charset="0"/>
              <a:buChar char="•"/>
              <a:defRPr sz="30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540" indent="-284625">
              <a:buClr>
                <a:schemeClr val="tx1"/>
              </a:buClr>
              <a:buSzPct val="90000"/>
              <a:buFont typeface="Arial" pitchFamily="34" charset="0"/>
              <a:buChar char="•"/>
              <a:defRPr sz="26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507" indent="-223967">
              <a:buClr>
                <a:schemeClr val="tx1"/>
              </a:buClr>
              <a:buSzPct val="90000"/>
              <a:buFont typeface="Arial" pitchFamily="34" charset="0"/>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473" indent="-223967">
              <a:buClr>
                <a:schemeClr val="tx1"/>
              </a:buClr>
              <a:buSzPct val="90000"/>
              <a:buFont typeface="Arial" pitchFamily="34" charset="0"/>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4" y="6238877"/>
            <a:ext cx="12188826" cy="619125"/>
          </a:xfrm>
          <a:prstGeom prst="rect">
            <a:avLst/>
          </a:prstGeom>
          <a:solidFill>
            <a:srgbClr val="FFFF99"/>
          </a:solidFill>
        </p:spPr>
        <p:txBody>
          <a:bodyPr wrap="square" lIns="152351" tIns="76177" rIns="152351" bIns="7617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0267723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700"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Tree>
    <p:extLst>
      <p:ext uri="{BB962C8B-B14F-4D97-AF65-F5344CB8AC3E}">
        <p14:creationId xmlns:p14="http://schemas.microsoft.com/office/powerpoint/2010/main" val="2252479101"/>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73" y="1189182"/>
            <a:ext cx="11650488" cy="2007683"/>
          </a:xfrm>
        </p:spPr>
        <p:txBody>
          <a:bodyPr/>
          <a:lstStyle>
            <a:lvl1pPr marL="0" indent="0">
              <a:buNone/>
              <a:defRPr>
                <a:gradFill>
                  <a:gsLst>
                    <a:gs pos="1250">
                      <a:schemeClr val="tx2"/>
                    </a:gs>
                    <a:gs pos="99000">
                      <a:schemeClr val="tx2"/>
                    </a:gs>
                  </a:gsLst>
                  <a:lin ang="5400000" scaled="0"/>
                </a:gradFill>
              </a:defRPr>
            </a:lvl1pPr>
            <a:lvl2pPr marL="0" indent="0">
              <a:buFontTx/>
              <a:buNone/>
              <a:defRPr sz="1999"/>
            </a:lvl2pPr>
            <a:lvl3pPr marL="223946" indent="0">
              <a:buNone/>
              <a:defRPr/>
            </a:lvl3pPr>
            <a:lvl4pPr marL="447891" indent="0">
              <a:buNone/>
              <a:defRPr/>
            </a:lvl4pPr>
            <a:lvl5pPr marL="6718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76241776"/>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29889119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292236400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2180015197"/>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dirty="0" smtClean="0"/>
              <a:t>Click to edit Master title style</a:t>
            </a:r>
            <a:endParaRPr lang="en-US" dirty="0"/>
          </a:p>
        </p:txBody>
      </p:sp>
      <p:pic>
        <p:nvPicPr>
          <p:cNvPr id="3" name="Picture 2"/>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35185928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388748840"/>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dirty="0"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dirty="0" smtClean="0"/>
              <a:t>Click to edit Master text styles</a:t>
            </a:r>
          </a:p>
          <a:p>
            <a:pPr marL="3175" lvl="1" indent="0" algn="l" defTabSz="914363" rtl="0" eaLnBrk="1" latinLnBrk="0" hangingPunct="1">
              <a:lnSpc>
                <a:spcPct val="90000"/>
              </a:lnSpc>
              <a:spcBef>
                <a:spcPts val="0"/>
              </a:spcBef>
              <a:buSzPct val="80000"/>
              <a:buFont typeface="Arial" pitchFamily="34" charset="0"/>
              <a:buNone/>
            </a:pPr>
            <a:r>
              <a:rPr lang="en-US" dirty="0" smtClean="0"/>
              <a:t>Second level</a:t>
            </a:r>
          </a:p>
        </p:txBody>
      </p:sp>
      <p:sp>
        <p:nvSpPr>
          <p:cNvPr id="18" name="Freeform 105"/>
          <p:cNvSpPr>
            <a:spLocks/>
          </p:cNvSpPr>
          <p:nvPr userDrawn="1"/>
        </p:nvSpPr>
        <p:spPr bwMode="black">
          <a:xfrm>
            <a:off x="1200173" y="2133600"/>
            <a:ext cx="1865060"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lvl="0" defTabSz="1218987"/>
            <a:endParaRPr lang="en-US" sz="1600">
              <a:solidFill>
                <a:srgbClr val="292929"/>
              </a:solidFill>
            </a:endParaRPr>
          </a:p>
        </p:txBody>
      </p:sp>
    </p:spTree>
    <p:extLst>
      <p:ext uri="{BB962C8B-B14F-4D97-AF65-F5344CB8AC3E}">
        <p14:creationId xmlns:p14="http://schemas.microsoft.com/office/powerpoint/2010/main" val="216639209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40352470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4922352"/>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 id="2147483842" r:id="rId19"/>
    <p:sldLayoutId id="2147483810" r:id="rId20"/>
    <p:sldLayoutId id="2147483843" r:id="rId21"/>
    <p:sldLayoutId id="2147483844" r:id="rId22"/>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8" Type="http://schemas.microsoft.com/office/2007/relationships/hdphoto" Target="../media/hdphoto7.wdp"/><Relationship Id="rId13" Type="http://schemas.microsoft.com/office/2007/relationships/hdphoto" Target="../media/hdphoto8.wdp"/><Relationship Id="rId18" Type="http://schemas.openxmlformats.org/officeDocument/2006/relationships/image" Target="../media/image23.png"/><Relationship Id="rId3" Type="http://schemas.openxmlformats.org/officeDocument/2006/relationships/image" Target="../media/image12.png"/><Relationship Id="rId21" Type="http://schemas.openxmlformats.org/officeDocument/2006/relationships/image" Target="../media/image25.png"/><Relationship Id="rId7" Type="http://schemas.openxmlformats.org/officeDocument/2006/relationships/image" Target="../media/image14.png"/><Relationship Id="rId12" Type="http://schemas.openxmlformats.org/officeDocument/2006/relationships/image" Target="../media/image18.png"/><Relationship Id="rId17" Type="http://schemas.openxmlformats.org/officeDocument/2006/relationships/image" Target="../media/image22.png"/><Relationship Id="rId2" Type="http://schemas.openxmlformats.org/officeDocument/2006/relationships/notesSlide" Target="../notesSlides/notesSlide3.xml"/><Relationship Id="rId16" Type="http://schemas.openxmlformats.org/officeDocument/2006/relationships/image" Target="../media/image21.png"/><Relationship Id="rId20" Type="http://schemas.microsoft.com/office/2007/relationships/hdphoto" Target="../media/hdphoto9.wdp"/><Relationship Id="rId1" Type="http://schemas.openxmlformats.org/officeDocument/2006/relationships/slideLayout" Target="../slideLayouts/slideLayout21.xml"/><Relationship Id="rId6" Type="http://schemas.microsoft.com/office/2007/relationships/hdphoto" Target="../media/hdphoto6.wdp"/><Relationship Id="rId11" Type="http://schemas.openxmlformats.org/officeDocument/2006/relationships/image" Target="../media/image17.png"/><Relationship Id="rId5" Type="http://schemas.openxmlformats.org/officeDocument/2006/relationships/image" Target="../media/image13.png"/><Relationship Id="rId15" Type="http://schemas.openxmlformats.org/officeDocument/2006/relationships/image" Target="../media/image20.emf"/><Relationship Id="rId10" Type="http://schemas.openxmlformats.org/officeDocument/2006/relationships/image" Target="../media/image16.png"/><Relationship Id="rId19" Type="http://schemas.openxmlformats.org/officeDocument/2006/relationships/image" Target="../media/image24.png"/><Relationship Id="rId4" Type="http://schemas.microsoft.com/office/2007/relationships/hdphoto" Target="../media/hdphoto5.wdp"/><Relationship Id="rId9" Type="http://schemas.openxmlformats.org/officeDocument/2006/relationships/image" Target="../media/image15.emf"/><Relationship Id="rId14" Type="http://schemas.openxmlformats.org/officeDocument/2006/relationships/image" Target="../media/image19.png"/><Relationship Id="rId22"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image" Target="../media/image27.tmp"/><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519113" y="2234114"/>
            <a:ext cx="10329400" cy="1359196"/>
          </a:xfrm>
        </p:spPr>
        <p:txBody>
          <a:bodyPr/>
          <a:lstStyle/>
          <a:p>
            <a:r>
              <a:rPr lang="en-US" sz="6000" dirty="0">
                <a:solidFill>
                  <a:schemeClr val="accent2">
                    <a:alpha val="99000"/>
                  </a:schemeClr>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cs typeface="Segoe UI Black" panose="020B0A02040204020203" pitchFamily="34" charset="0"/>
              </a:rPr>
              <a:t>Overview of the Microsoft Modern Platform</a:t>
            </a:r>
          </a:p>
        </p:txBody>
      </p:sp>
      <p:sp>
        <p:nvSpPr>
          <p:cNvPr id="2" name="Text Placeholder 1"/>
          <p:cNvSpPr>
            <a:spLocks noGrp="1"/>
          </p:cNvSpPr>
          <p:nvPr>
            <p:ph type="body" sz="quarter" idx="11"/>
          </p:nvPr>
        </p:nvSpPr>
        <p:spPr>
          <a:xfrm>
            <a:off x="519113" y="4612341"/>
            <a:ext cx="5454333" cy="1144929"/>
          </a:xfrm>
        </p:spPr>
        <p:txBody>
          <a:bodyPr/>
          <a:lstStyle/>
          <a:p>
            <a:r>
              <a:rPr lang="en-US" dirty="0" smtClean="0"/>
              <a:t>Name</a:t>
            </a:r>
          </a:p>
          <a:p>
            <a:r>
              <a:rPr lang="en-US" dirty="0" smtClean="0"/>
              <a:t>Title </a:t>
            </a:r>
          </a:p>
          <a:p>
            <a:r>
              <a:rPr lang="en-US" dirty="0" smtClean="0"/>
              <a:t>Organization</a:t>
            </a:r>
            <a:endParaRPr lang="en-US" dirty="0"/>
          </a:p>
        </p:txBody>
      </p:sp>
    </p:spTree>
    <p:extLst>
      <p:ext uri="{BB962C8B-B14F-4D97-AF65-F5344CB8AC3E}">
        <p14:creationId xmlns:p14="http://schemas.microsoft.com/office/powerpoint/2010/main" val="402916855"/>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Creating </a:t>
            </a:r>
            <a:r>
              <a:rPr lang="en-US" b="1" dirty="0"/>
              <a:t>a family of devices and services for individuals and businesses that empower people around the globe at home, at work and on </a:t>
            </a:r>
            <a:r>
              <a:rPr lang="en-US" b="1" dirty="0" smtClean="0"/>
              <a:t>the </a:t>
            </a:r>
            <a:r>
              <a:rPr lang="en-US" b="1" dirty="0"/>
              <a:t>go, for the activities they value most. </a:t>
            </a:r>
            <a:endParaRPr lang="en-US" b="1" dirty="0" smtClean="0"/>
          </a:p>
          <a:p>
            <a:pPr marL="0" indent="0">
              <a:buNone/>
            </a:pPr>
            <a:endParaRPr lang="en-US" b="1" dirty="0"/>
          </a:p>
          <a:p>
            <a:pPr marL="0" indent="0">
              <a:buNone/>
            </a:pPr>
            <a:r>
              <a:rPr lang="en-US" b="1" dirty="0" smtClean="0"/>
              <a:t>Empower people for the activities they value most . . .</a:t>
            </a:r>
            <a:endParaRPr lang="en-US" dirty="0"/>
          </a:p>
        </p:txBody>
      </p:sp>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b="15625"/>
          <a:stretch/>
        </p:blipFill>
        <p:spPr>
          <a:xfrm>
            <a:off x="-1" y="893"/>
            <a:ext cx="12188825" cy="6856214"/>
          </a:xfrm>
          <a:prstGeom prst="rect">
            <a:avLst/>
          </a:prstGeom>
        </p:spPr>
      </p:pic>
      <p:sp>
        <p:nvSpPr>
          <p:cNvPr id="6" name="Rectangle 5"/>
          <p:cNvSpPr/>
          <p:nvPr/>
        </p:nvSpPr>
        <p:spPr>
          <a:xfrm>
            <a:off x="-1" y="892"/>
            <a:ext cx="12188825" cy="2886827"/>
          </a:xfrm>
          <a:prstGeom prst="rect">
            <a:avLst/>
          </a:prstGeom>
          <a:gradFill flip="none" rotWithShape="1">
            <a:gsLst>
              <a:gs pos="0">
                <a:schemeClr val="tx1">
                  <a:alpha val="53000"/>
                </a:schemeClr>
              </a:gs>
              <a:gs pos="61000">
                <a:schemeClr val="tx1">
                  <a:lumMod val="50000"/>
                  <a:lumOff val="50000"/>
                  <a:alpha val="65000"/>
                </a:schemeClr>
              </a:gs>
              <a:gs pos="100000">
                <a:schemeClr val="tx1">
                  <a:tint val="23500"/>
                  <a:satMod val="160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5" name="TextBox 4"/>
          <p:cNvSpPr txBox="1"/>
          <p:nvPr/>
        </p:nvSpPr>
        <p:spPr>
          <a:xfrm>
            <a:off x="236559" y="518117"/>
            <a:ext cx="5440867" cy="2030796"/>
          </a:xfrm>
          <a:prstGeom prst="rect">
            <a:avLst/>
          </a:prstGeom>
          <a:noFill/>
        </p:spPr>
        <p:txBody>
          <a:bodyPr wrap="square" rtlCol="0">
            <a:spAutoFit/>
          </a:bodyPr>
          <a:lstStyle/>
          <a:p>
            <a:pPr defTabSz="914126">
              <a:defRPr/>
            </a:pPr>
            <a:r>
              <a:rPr lang="en-US" sz="3599" kern="0" dirty="0">
                <a:solidFill>
                  <a:prstClr val="white"/>
                </a:solidFill>
                <a:latin typeface="Segoe UI Light" pitchFamily="34" charset="0"/>
                <a:cs typeface="Segoe UI" pitchFamily="34" charset="0"/>
              </a:rPr>
              <a:t>Empower people for the activities they value most . . .</a:t>
            </a:r>
          </a:p>
          <a:p>
            <a:pPr defTabSz="914126"/>
            <a:endParaRPr lang="en-US" sz="1799" dirty="0">
              <a:solidFill>
                <a:prstClr val="black"/>
              </a:solidFill>
            </a:endParaRPr>
          </a:p>
        </p:txBody>
      </p:sp>
    </p:spTree>
    <p:extLst>
      <p:ext uri="{BB962C8B-B14F-4D97-AF65-F5344CB8AC3E}">
        <p14:creationId xmlns:p14="http://schemas.microsoft.com/office/powerpoint/2010/main" val="346757660"/>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a:spLocks noChangeAspect="1"/>
          </p:cNvSpPr>
          <p:nvPr/>
        </p:nvSpPr>
        <p:spPr bwMode="auto">
          <a:xfrm>
            <a:off x="9545557" y="463635"/>
            <a:ext cx="1834701" cy="1834701"/>
          </a:xfrm>
          <a:prstGeom prst="rect">
            <a:avLst/>
          </a:prstGeom>
          <a:solidFill>
            <a:schemeClr val="accent5">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12" tIns="45706" rIns="91412" bIns="45706" numCol="1" rtlCol="0" anchor="b" anchorCtr="0" compatLnSpc="1">
            <a:prstTxWarp prst="textNoShape">
              <a:avLst/>
            </a:prstTxWarp>
          </a:bodyPr>
          <a:lstStyle/>
          <a:p>
            <a:pPr defTabSz="913825"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20" name="Freeform 20"/>
          <p:cNvSpPr>
            <a:spLocks noChangeAspect="1" noEditPoints="1"/>
          </p:cNvSpPr>
          <p:nvPr/>
        </p:nvSpPr>
        <p:spPr bwMode="auto">
          <a:xfrm>
            <a:off x="12761705" y="2474830"/>
            <a:ext cx="639887" cy="413734"/>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93236" tIns="46618" rIns="93236" bIns="46618" numCol="1" anchor="t" anchorCtr="0" compatLnSpc="1">
            <a:prstTxWarp prst="textNoShape">
              <a:avLst/>
            </a:prstTxWarp>
          </a:bodyPr>
          <a:lstStyle/>
          <a:p>
            <a:pPr defTabSz="932339">
              <a:defRPr/>
            </a:pPr>
            <a:endParaRPr lang="en-US" sz="1428" kern="0" dirty="0">
              <a:solidFill>
                <a:srgbClr val="FFFFFF"/>
              </a:solidFill>
            </a:endParaRPr>
          </a:p>
        </p:txBody>
      </p:sp>
      <p:sp>
        <p:nvSpPr>
          <p:cNvPr id="21" name="Rectangle 20"/>
          <p:cNvSpPr>
            <a:spLocks noChangeAspect="1"/>
          </p:cNvSpPr>
          <p:nvPr/>
        </p:nvSpPr>
        <p:spPr bwMode="auto">
          <a:xfrm>
            <a:off x="3082372" y="476551"/>
            <a:ext cx="1071743" cy="1071743"/>
          </a:xfrm>
          <a:prstGeom prst="rect">
            <a:avLst/>
          </a:prstGeom>
          <a:solidFill>
            <a:schemeClr val="accent5">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12" tIns="45706" rIns="91412" bIns="45706" numCol="1" rtlCol="0" anchor="b" anchorCtr="0" compatLnSpc="1">
            <a:prstTxWarp prst="textNoShape">
              <a:avLst/>
            </a:prstTxWarp>
          </a:bodyPr>
          <a:lstStyle/>
          <a:p>
            <a:pPr defTabSz="913825"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16" name="Picture 15" descr="C:\Users\jameyt\Pictures\Helveticons_Complete\Helveticons Complete\Helveticons Basic\Png\256x256\Laptop 256x256.png"/>
          <p:cNvPicPr>
            <a:picLocks noChangeAspect="1" noChangeArrowheads="1"/>
          </p:cNvPicPr>
          <p:nvPr/>
        </p:nvPicPr>
        <p:blipFill>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tretch>
            <a:fillRect/>
          </a:stretch>
        </p:blipFill>
        <p:spPr bwMode="auto">
          <a:xfrm>
            <a:off x="3147094" y="485863"/>
            <a:ext cx="1002890" cy="100237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6" name="Rectangle 25"/>
          <p:cNvSpPr>
            <a:spLocks noChangeAspect="1"/>
          </p:cNvSpPr>
          <p:nvPr/>
        </p:nvSpPr>
        <p:spPr bwMode="auto">
          <a:xfrm>
            <a:off x="3082372" y="1659713"/>
            <a:ext cx="1071743" cy="1071743"/>
          </a:xfrm>
          <a:prstGeom prst="rect">
            <a:avLst/>
          </a:prstGeom>
          <a:solidFill>
            <a:schemeClr val="accent5">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12" tIns="45706" rIns="91412" bIns="45706" numCol="1" rtlCol="0" anchor="b" anchorCtr="0" compatLnSpc="1">
            <a:prstTxWarp prst="textNoShape">
              <a:avLst/>
            </a:prstTxWarp>
          </a:bodyPr>
          <a:lstStyle/>
          <a:p>
            <a:pPr defTabSz="913825" fontAlgn="base">
              <a:spcBef>
                <a:spcPct val="0"/>
              </a:spcBef>
              <a:spcAft>
                <a:spcPct val="0"/>
              </a:spcAft>
            </a:pPr>
            <a:endParaRPr lang="en-US" sz="2199" dirty="0">
              <a:gradFill>
                <a:gsLst>
                  <a:gs pos="0">
                    <a:srgbClr val="FFFFFF"/>
                  </a:gs>
                  <a:gs pos="100000">
                    <a:srgbClr val="FFFFFF"/>
                  </a:gs>
                </a:gsLst>
                <a:lin ang="5400000" scaled="0"/>
              </a:gradFill>
            </a:endParaRPr>
          </a:p>
        </p:txBody>
      </p:sp>
      <p:grpSp>
        <p:nvGrpSpPr>
          <p:cNvPr id="73" name="Group 72"/>
          <p:cNvGrpSpPr/>
          <p:nvPr/>
        </p:nvGrpSpPr>
        <p:grpSpPr>
          <a:xfrm>
            <a:off x="3286928" y="1877536"/>
            <a:ext cx="662627" cy="693402"/>
            <a:chOff x="14527403" y="952813"/>
            <a:chExt cx="837988" cy="844990"/>
          </a:xfrm>
        </p:grpSpPr>
        <p:pic>
          <p:nvPicPr>
            <p:cNvPr id="18" name="Picture 17"/>
            <p:cNvPicPr>
              <a:picLocks noChangeAspect="1"/>
            </p:cNvPicPr>
            <p:nvPr/>
          </p:nvPicPr>
          <p:blipFill>
            <a:blip r:embed="rId5" cstate="email">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rot="18949818">
              <a:off x="14872114" y="1307691"/>
              <a:ext cx="349090" cy="490112"/>
            </a:xfrm>
            <a:prstGeom prst="rect">
              <a:avLst/>
            </a:prstGeom>
          </p:spPr>
        </p:pic>
        <p:sp>
          <p:nvSpPr>
            <p:cNvPr id="19" name="Freeform 61"/>
            <p:cNvSpPr>
              <a:spLocks/>
            </p:cNvSpPr>
            <p:nvPr/>
          </p:nvSpPr>
          <p:spPr bwMode="auto">
            <a:xfrm rot="5400000">
              <a:off x="14640382" y="839834"/>
              <a:ext cx="612030" cy="837988"/>
            </a:xfrm>
            <a:custGeom>
              <a:avLst/>
              <a:gdLst/>
              <a:ahLst/>
              <a:cxnLst>
                <a:cxn ang="0">
                  <a:pos x="251" y="363"/>
                </a:cxn>
                <a:cxn ang="0">
                  <a:pos x="243" y="372"/>
                </a:cxn>
                <a:cxn ang="0">
                  <a:pos x="35" y="372"/>
                </a:cxn>
                <a:cxn ang="0">
                  <a:pos x="27" y="363"/>
                </a:cxn>
                <a:cxn ang="0">
                  <a:pos x="27" y="36"/>
                </a:cxn>
                <a:cxn ang="0">
                  <a:pos x="35" y="27"/>
                </a:cxn>
                <a:cxn ang="0">
                  <a:pos x="243" y="27"/>
                </a:cxn>
                <a:cxn ang="0">
                  <a:pos x="251" y="36"/>
                </a:cxn>
                <a:cxn ang="0">
                  <a:pos x="251" y="108"/>
                </a:cxn>
                <a:cxn ang="0">
                  <a:pos x="277" y="84"/>
                </a:cxn>
                <a:cxn ang="0">
                  <a:pos x="277" y="10"/>
                </a:cxn>
                <a:cxn ang="0">
                  <a:pos x="267" y="0"/>
                </a:cxn>
                <a:cxn ang="0">
                  <a:pos x="11" y="0"/>
                </a:cxn>
                <a:cxn ang="0">
                  <a:pos x="0" y="10"/>
                </a:cxn>
                <a:cxn ang="0">
                  <a:pos x="0" y="389"/>
                </a:cxn>
                <a:cxn ang="0">
                  <a:pos x="11" y="399"/>
                </a:cxn>
                <a:cxn ang="0">
                  <a:pos x="267" y="399"/>
                </a:cxn>
                <a:cxn ang="0">
                  <a:pos x="277" y="389"/>
                </a:cxn>
                <a:cxn ang="0">
                  <a:pos x="277" y="168"/>
                </a:cxn>
                <a:cxn ang="0">
                  <a:pos x="251" y="191"/>
                </a:cxn>
                <a:cxn ang="0">
                  <a:pos x="251" y="363"/>
                </a:cxn>
              </a:cxnLst>
              <a:rect l="0" t="0" r="r" b="b"/>
              <a:pathLst>
                <a:path w="277" h="399">
                  <a:moveTo>
                    <a:pt x="251" y="363"/>
                  </a:moveTo>
                  <a:cubicBezTo>
                    <a:pt x="251" y="368"/>
                    <a:pt x="247" y="372"/>
                    <a:pt x="243" y="372"/>
                  </a:cubicBezTo>
                  <a:cubicBezTo>
                    <a:pt x="35" y="372"/>
                    <a:pt x="35" y="372"/>
                    <a:pt x="35" y="372"/>
                  </a:cubicBezTo>
                  <a:cubicBezTo>
                    <a:pt x="31" y="372"/>
                    <a:pt x="27" y="368"/>
                    <a:pt x="27" y="363"/>
                  </a:cubicBezTo>
                  <a:cubicBezTo>
                    <a:pt x="27" y="36"/>
                    <a:pt x="27" y="36"/>
                    <a:pt x="27" y="36"/>
                  </a:cubicBezTo>
                  <a:cubicBezTo>
                    <a:pt x="27" y="31"/>
                    <a:pt x="31" y="27"/>
                    <a:pt x="35" y="27"/>
                  </a:cubicBezTo>
                  <a:cubicBezTo>
                    <a:pt x="243" y="27"/>
                    <a:pt x="243" y="27"/>
                    <a:pt x="243" y="27"/>
                  </a:cubicBezTo>
                  <a:cubicBezTo>
                    <a:pt x="247" y="27"/>
                    <a:pt x="251" y="31"/>
                    <a:pt x="251" y="36"/>
                  </a:cubicBezTo>
                  <a:cubicBezTo>
                    <a:pt x="251" y="108"/>
                    <a:pt x="251" y="108"/>
                    <a:pt x="251" y="108"/>
                  </a:cubicBezTo>
                  <a:cubicBezTo>
                    <a:pt x="277" y="84"/>
                    <a:pt x="277" y="84"/>
                    <a:pt x="277" y="84"/>
                  </a:cubicBezTo>
                  <a:cubicBezTo>
                    <a:pt x="277" y="10"/>
                    <a:pt x="277" y="10"/>
                    <a:pt x="277" y="10"/>
                  </a:cubicBezTo>
                  <a:cubicBezTo>
                    <a:pt x="277" y="4"/>
                    <a:pt x="273" y="0"/>
                    <a:pt x="267" y="0"/>
                  </a:cubicBezTo>
                  <a:cubicBezTo>
                    <a:pt x="11" y="0"/>
                    <a:pt x="11" y="0"/>
                    <a:pt x="11" y="0"/>
                  </a:cubicBezTo>
                  <a:cubicBezTo>
                    <a:pt x="5" y="0"/>
                    <a:pt x="0" y="4"/>
                    <a:pt x="0" y="10"/>
                  </a:cubicBezTo>
                  <a:cubicBezTo>
                    <a:pt x="0" y="389"/>
                    <a:pt x="0" y="389"/>
                    <a:pt x="0" y="389"/>
                  </a:cubicBezTo>
                  <a:cubicBezTo>
                    <a:pt x="0" y="395"/>
                    <a:pt x="5" y="399"/>
                    <a:pt x="11" y="399"/>
                  </a:cubicBezTo>
                  <a:cubicBezTo>
                    <a:pt x="267" y="399"/>
                    <a:pt x="267" y="399"/>
                    <a:pt x="267" y="399"/>
                  </a:cubicBezTo>
                  <a:cubicBezTo>
                    <a:pt x="273" y="399"/>
                    <a:pt x="277" y="395"/>
                    <a:pt x="277" y="389"/>
                  </a:cubicBezTo>
                  <a:cubicBezTo>
                    <a:pt x="277" y="168"/>
                    <a:pt x="277" y="168"/>
                    <a:pt x="277" y="168"/>
                  </a:cubicBezTo>
                  <a:cubicBezTo>
                    <a:pt x="251" y="191"/>
                    <a:pt x="251" y="191"/>
                    <a:pt x="251" y="191"/>
                  </a:cubicBezTo>
                  <a:lnTo>
                    <a:pt x="251" y="363"/>
                  </a:lnTo>
                  <a:close/>
                </a:path>
              </a:pathLst>
            </a:custGeom>
            <a:solidFill>
              <a:srgbClr val="FFFFFF"/>
            </a:solidFill>
            <a:extLst/>
          </p:spPr>
          <p:txBody>
            <a:bodyPr vert="horz" wrap="square" lIns="93236" tIns="46618" rIns="93236" bIns="46618" numCol="1" anchor="t" anchorCtr="0" compatLnSpc="1">
              <a:prstTxWarp prst="textNoShape">
                <a:avLst/>
              </a:prstTxWarp>
            </a:bodyPr>
            <a:lstStyle/>
            <a:p>
              <a:pPr defTabSz="932339">
                <a:defRPr/>
              </a:pPr>
              <a:endParaRPr lang="en-US" sz="1428" kern="0" dirty="0">
                <a:solidFill>
                  <a:srgbClr val="FFFFFF"/>
                </a:solidFill>
              </a:endParaRPr>
            </a:p>
          </p:txBody>
        </p:sp>
      </p:grpSp>
      <p:sp>
        <p:nvSpPr>
          <p:cNvPr id="27" name="Rectangle 26"/>
          <p:cNvSpPr>
            <a:spLocks noChangeAspect="1"/>
          </p:cNvSpPr>
          <p:nvPr/>
        </p:nvSpPr>
        <p:spPr bwMode="auto">
          <a:xfrm>
            <a:off x="3082372" y="2862152"/>
            <a:ext cx="1071743" cy="1071743"/>
          </a:xfrm>
          <a:prstGeom prst="rect">
            <a:avLst/>
          </a:prstGeom>
          <a:solidFill>
            <a:schemeClr val="accent5">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12" tIns="45706" rIns="91412" bIns="45706" numCol="1" rtlCol="0" anchor="b" anchorCtr="0" compatLnSpc="1">
            <a:prstTxWarp prst="textNoShape">
              <a:avLst/>
            </a:prstTxWarp>
          </a:bodyPr>
          <a:lstStyle/>
          <a:p>
            <a:pPr defTabSz="913825"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17" name="Picture 16"/>
          <p:cNvPicPr>
            <a:picLocks noChangeAspect="1"/>
          </p:cNvPicPr>
          <p:nvPr/>
        </p:nvPicPr>
        <p:blipFill>
          <a:blip r:embed="rId7" cstate="email">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a:ext>
            </a:extLst>
          </a:blip>
          <a:stretch>
            <a:fillRect/>
          </a:stretch>
        </p:blipFill>
        <p:spPr>
          <a:xfrm>
            <a:off x="3424835" y="3044146"/>
            <a:ext cx="386810" cy="720263"/>
          </a:xfrm>
          <a:prstGeom prst="rect">
            <a:avLst/>
          </a:prstGeom>
        </p:spPr>
      </p:pic>
      <p:sp>
        <p:nvSpPr>
          <p:cNvPr id="28" name="Rectangle 27"/>
          <p:cNvSpPr>
            <a:spLocks noChangeAspect="1"/>
          </p:cNvSpPr>
          <p:nvPr/>
        </p:nvSpPr>
        <p:spPr bwMode="auto">
          <a:xfrm>
            <a:off x="3082370" y="4081239"/>
            <a:ext cx="1071743" cy="1071743"/>
          </a:xfrm>
          <a:prstGeom prst="rect">
            <a:avLst/>
          </a:prstGeom>
          <a:solidFill>
            <a:schemeClr val="accent5">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12" tIns="45706" rIns="91412" bIns="45706" numCol="1" rtlCol="0" anchor="b" anchorCtr="0" compatLnSpc="1">
            <a:prstTxWarp prst="textNoShape">
              <a:avLst/>
            </a:prstTxWarp>
          </a:bodyPr>
          <a:lstStyle/>
          <a:p>
            <a:pPr defTabSz="913825"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9" name="Picture 3"/>
          <p:cNvPicPr>
            <a:picLocks noChangeAspect="1" noChangeArrowheads="1"/>
          </p:cNvPicPr>
          <p:nvPr/>
        </p:nvPicPr>
        <p:blipFill>
          <a:blip r:embed="rId9" cstate="email">
            <a:biLevel thresh="25000"/>
            <a:extLst>
              <a:ext uri="{28A0092B-C50C-407E-A947-70E740481C1C}">
                <a14:useLocalDpi xmlns:a14="http://schemas.microsoft.com/office/drawing/2010/main"/>
              </a:ext>
            </a:extLst>
          </a:blip>
          <a:srcRect/>
          <a:stretch>
            <a:fillRect/>
          </a:stretch>
        </p:blipFill>
        <p:spPr bwMode="auto">
          <a:xfrm>
            <a:off x="9703902" y="844007"/>
            <a:ext cx="1518007" cy="9838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2" name="Picture 61"/>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12731013" y="3810492"/>
            <a:ext cx="864437" cy="864437"/>
          </a:xfrm>
          <a:prstGeom prst="rect">
            <a:avLst/>
          </a:prstGeom>
        </p:spPr>
      </p:pic>
      <p:pic>
        <p:nvPicPr>
          <p:cNvPr id="63" name="Picture 62"/>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12731013" y="2994111"/>
            <a:ext cx="880742" cy="880742"/>
          </a:xfrm>
          <a:prstGeom prst="rect">
            <a:avLst/>
          </a:prstGeom>
        </p:spPr>
      </p:pic>
      <p:sp>
        <p:nvSpPr>
          <p:cNvPr id="39" name="Rectangle 38"/>
          <p:cNvSpPr>
            <a:spLocks noChangeAspect="1"/>
          </p:cNvSpPr>
          <p:nvPr/>
        </p:nvSpPr>
        <p:spPr bwMode="auto">
          <a:xfrm>
            <a:off x="9545556" y="4523558"/>
            <a:ext cx="1834701" cy="1834701"/>
          </a:xfrm>
          <a:prstGeom prst="rect">
            <a:avLst/>
          </a:prstGeom>
          <a:solidFill>
            <a:schemeClr val="accent5">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12" tIns="45706" rIns="91412" bIns="45706" numCol="1" rtlCol="0" anchor="b" anchorCtr="0" compatLnSpc="1">
            <a:prstTxWarp prst="textNoShape">
              <a:avLst/>
            </a:prstTxWarp>
          </a:bodyPr>
          <a:lstStyle/>
          <a:p>
            <a:pPr defTabSz="913825"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41" name="Picture 40"/>
          <p:cNvPicPr>
            <a:picLocks noChangeAspect="1"/>
          </p:cNvPicPr>
          <p:nvPr/>
        </p:nvPicPr>
        <p:blipFill>
          <a:blip r:embed="rId12" cstate="email">
            <a:duotone>
              <a:prstClr val="black"/>
              <a:schemeClr val="accent1">
                <a:tint val="45000"/>
                <a:satMod val="400000"/>
              </a:schemeClr>
            </a:duotone>
            <a:extLst>
              <a:ext uri="{BEBA8EAE-BF5A-486C-A8C5-ECC9F3942E4B}">
                <a14:imgProps xmlns:a14="http://schemas.microsoft.com/office/drawing/2010/main">
                  <a14:imgLayer r:embed="rId13">
                    <a14:imgEffect>
                      <a14:sharpenSoften amount="100000"/>
                    </a14:imgEffect>
                    <a14:imgEffect>
                      <a14:saturation sat="0"/>
                    </a14:imgEffect>
                    <a14:imgEffect>
                      <a14:brightnessContrast bright="-40000" contrast="-40000"/>
                    </a14:imgEffect>
                  </a14:imgLayer>
                </a14:imgProps>
              </a:ext>
              <a:ext uri="{28A0092B-C50C-407E-A947-70E740481C1C}">
                <a14:useLocalDpi xmlns:a14="http://schemas.microsoft.com/office/drawing/2010/main"/>
              </a:ext>
            </a:extLst>
          </a:blip>
          <a:stretch>
            <a:fillRect/>
          </a:stretch>
        </p:blipFill>
        <p:spPr>
          <a:xfrm>
            <a:off x="6343052" y="5048834"/>
            <a:ext cx="3202502" cy="753530"/>
          </a:xfrm>
          <a:prstGeom prst="rect">
            <a:avLst/>
          </a:prstGeom>
        </p:spPr>
      </p:pic>
      <p:pic>
        <p:nvPicPr>
          <p:cNvPr id="42" name="Picture 41"/>
          <p:cNvPicPr>
            <a:picLocks noChangeAspect="1"/>
          </p:cNvPicPr>
          <p:nvPr/>
        </p:nvPicPr>
        <p:blipFill rotWithShape="1">
          <a:blip r:embed="rId14" cstate="email">
            <a:extLst>
              <a:ext uri="{28A0092B-C50C-407E-A947-70E740481C1C}">
                <a14:useLocalDpi xmlns:a14="http://schemas.microsoft.com/office/drawing/2010/main"/>
              </a:ext>
            </a:extLst>
          </a:blip>
          <a:srcRect r="14563"/>
          <a:stretch/>
        </p:blipFill>
        <p:spPr>
          <a:xfrm>
            <a:off x="699101" y="688368"/>
            <a:ext cx="2269105" cy="816108"/>
          </a:xfrm>
          <a:prstGeom prst="rect">
            <a:avLst/>
          </a:prstGeom>
        </p:spPr>
      </p:pic>
      <p:pic>
        <p:nvPicPr>
          <p:cNvPr id="43" name="Picture 42"/>
          <p:cNvPicPr>
            <a:picLocks noChangeAspect="1"/>
          </p:cNvPicPr>
          <p:nvPr/>
        </p:nvPicPr>
        <p:blipFill rotWithShape="1">
          <a:blip r:embed="rId14" cstate="email">
            <a:extLst>
              <a:ext uri="{28A0092B-C50C-407E-A947-70E740481C1C}">
                <a14:useLocalDpi xmlns:a14="http://schemas.microsoft.com/office/drawing/2010/main"/>
              </a:ext>
            </a:extLst>
          </a:blip>
          <a:srcRect r="14464"/>
          <a:stretch/>
        </p:blipFill>
        <p:spPr>
          <a:xfrm>
            <a:off x="730330" y="1775485"/>
            <a:ext cx="2271734" cy="816108"/>
          </a:xfrm>
          <a:prstGeom prst="rect">
            <a:avLst/>
          </a:prstGeom>
        </p:spPr>
      </p:pic>
      <p:pic>
        <p:nvPicPr>
          <p:cNvPr id="44" name="Picture 14"/>
          <p:cNvPicPr>
            <a:picLocks noChangeAspect="1" noChangeArrowheads="1"/>
          </p:cNvPicPr>
          <p:nvPr/>
        </p:nvPicPr>
        <p:blipFill>
          <a:blip r:embed="rId15" cstate="email">
            <a:biLevel thresh="25000"/>
            <a:extLst>
              <a:ext uri="{28A0092B-C50C-407E-A947-70E740481C1C}">
                <a14:useLocalDpi xmlns:a14="http://schemas.microsoft.com/office/drawing/2010/main"/>
              </a:ext>
            </a:extLst>
          </a:blip>
          <a:srcRect/>
          <a:stretch>
            <a:fillRect/>
          </a:stretch>
        </p:blipFill>
        <p:spPr bwMode="auto">
          <a:xfrm>
            <a:off x="9831586" y="4885090"/>
            <a:ext cx="1262638" cy="1159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a:stCxn id="13" idx="3"/>
          </p:cNvCxnSpPr>
          <p:nvPr/>
        </p:nvCxnSpPr>
        <p:spPr>
          <a:xfrm flipV="1">
            <a:off x="8773580" y="3404278"/>
            <a:ext cx="1689325" cy="9375"/>
          </a:xfrm>
          <a:prstGeom prst="line">
            <a:avLst/>
          </a:prstGeom>
          <a:ln w="34925">
            <a:solidFill>
              <a:srgbClr val="68168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38" idx="2"/>
            <a:endCxn id="39" idx="0"/>
          </p:cNvCxnSpPr>
          <p:nvPr/>
        </p:nvCxnSpPr>
        <p:spPr>
          <a:xfrm flipH="1">
            <a:off x="10462907" y="2298336"/>
            <a:ext cx="1" cy="2225222"/>
          </a:xfrm>
          <a:prstGeom prst="line">
            <a:avLst/>
          </a:prstGeom>
          <a:ln w="34925">
            <a:solidFill>
              <a:srgbClr val="68168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4528290" y="3396463"/>
            <a:ext cx="1184973" cy="0"/>
          </a:xfrm>
          <a:prstGeom prst="line">
            <a:avLst/>
          </a:prstGeom>
          <a:ln w="34925">
            <a:solidFill>
              <a:schemeClr val="bg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pic>
        <p:nvPicPr>
          <p:cNvPr id="31" name="Picture 30"/>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183693" y="3022053"/>
            <a:ext cx="2958843" cy="761804"/>
          </a:xfrm>
          <a:prstGeom prst="rect">
            <a:avLst/>
          </a:prstGeom>
        </p:spPr>
      </p:pic>
      <p:pic>
        <p:nvPicPr>
          <p:cNvPr id="33" name="Picture 32"/>
          <p:cNvPicPr>
            <a:picLocks noChangeAspect="1"/>
          </p:cNvPicPr>
          <p:nvPr/>
        </p:nvPicPr>
        <p:blipFill>
          <a:blip r:embed="rId17" cstate="email">
            <a:extLst>
              <a:ext uri="{28A0092B-C50C-407E-A947-70E740481C1C}">
                <a14:useLocalDpi xmlns:a14="http://schemas.microsoft.com/office/drawing/2010/main"/>
              </a:ext>
            </a:extLst>
          </a:blip>
          <a:stretch>
            <a:fillRect/>
          </a:stretch>
        </p:blipFill>
        <p:spPr>
          <a:xfrm>
            <a:off x="6339686" y="974417"/>
            <a:ext cx="3154198" cy="759724"/>
          </a:xfrm>
          <a:prstGeom prst="rect">
            <a:avLst/>
          </a:prstGeom>
        </p:spPr>
      </p:pic>
      <p:sp>
        <p:nvSpPr>
          <p:cNvPr id="13" name="Rectangle 12"/>
          <p:cNvSpPr>
            <a:spLocks noChangeAspect="1"/>
          </p:cNvSpPr>
          <p:nvPr/>
        </p:nvSpPr>
        <p:spPr bwMode="auto">
          <a:xfrm>
            <a:off x="5275576" y="2203692"/>
            <a:ext cx="3498004" cy="2419920"/>
          </a:xfrm>
          <a:prstGeom prst="rect">
            <a:avLst/>
          </a:prstGeom>
          <a:solidFill>
            <a:schemeClr val="accent5">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12" tIns="45706" rIns="91412" bIns="45706" numCol="1" rtlCol="0" anchor="b" anchorCtr="0" compatLnSpc="1">
            <a:prstTxWarp prst="textNoShape">
              <a:avLst/>
            </a:prstTxWarp>
          </a:bodyPr>
          <a:lstStyle/>
          <a:p>
            <a:pPr defTabSz="913825"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2" name="TextBox 1"/>
          <p:cNvSpPr txBox="1"/>
          <p:nvPr/>
        </p:nvSpPr>
        <p:spPr>
          <a:xfrm>
            <a:off x="5337644" y="2286464"/>
            <a:ext cx="3378805" cy="2264646"/>
          </a:xfrm>
          <a:prstGeom prst="rect">
            <a:avLst/>
          </a:prstGeom>
          <a:noFill/>
        </p:spPr>
        <p:txBody>
          <a:bodyPr wrap="square" lIns="182832" tIns="146266" rIns="182832" bIns="146266" rtlCol="0">
            <a:spAutoFit/>
          </a:bodyPr>
          <a:lstStyle/>
          <a:p>
            <a:pPr algn="ctr" defTabSz="913782">
              <a:lnSpc>
                <a:spcPct val="90000"/>
              </a:lnSpc>
              <a:spcAft>
                <a:spcPts val="600"/>
              </a:spcAft>
            </a:pPr>
            <a:r>
              <a:rPr lang="en-US" sz="2399" dirty="0">
                <a:solidFill>
                  <a:srgbClr val="FFFFFF"/>
                </a:solidFill>
                <a:latin typeface="Segoe UI Light"/>
              </a:rPr>
              <a:t>Programming skills</a:t>
            </a:r>
          </a:p>
          <a:p>
            <a:pPr algn="ctr" defTabSz="913782">
              <a:lnSpc>
                <a:spcPct val="90000"/>
              </a:lnSpc>
              <a:spcAft>
                <a:spcPts val="600"/>
              </a:spcAft>
            </a:pPr>
            <a:r>
              <a:rPr lang="en-US" sz="2399" dirty="0">
                <a:solidFill>
                  <a:srgbClr val="FFFFFF"/>
                </a:solidFill>
                <a:latin typeface="Segoe UI Light"/>
              </a:rPr>
              <a:t>Development tools</a:t>
            </a:r>
          </a:p>
          <a:p>
            <a:pPr algn="ctr" defTabSz="913782">
              <a:lnSpc>
                <a:spcPct val="90000"/>
              </a:lnSpc>
              <a:spcAft>
                <a:spcPts val="600"/>
              </a:spcAft>
            </a:pPr>
            <a:r>
              <a:rPr lang="en-US" sz="2399" dirty="0">
                <a:solidFill>
                  <a:srgbClr val="FFFFFF"/>
                </a:solidFill>
                <a:latin typeface="Segoe UI Light"/>
              </a:rPr>
              <a:t>Languages, frameworks</a:t>
            </a:r>
          </a:p>
          <a:p>
            <a:pPr algn="ctr" defTabSz="913782">
              <a:lnSpc>
                <a:spcPct val="90000"/>
              </a:lnSpc>
              <a:spcAft>
                <a:spcPts val="600"/>
              </a:spcAft>
            </a:pPr>
            <a:r>
              <a:rPr lang="en-US" sz="2399" dirty="0">
                <a:solidFill>
                  <a:srgbClr val="FFFFFF"/>
                </a:solidFill>
                <a:latin typeface="Segoe UI Light"/>
              </a:rPr>
              <a:t>Components</a:t>
            </a:r>
          </a:p>
          <a:p>
            <a:pPr algn="ctr" defTabSz="913782">
              <a:lnSpc>
                <a:spcPct val="90000"/>
              </a:lnSpc>
              <a:spcAft>
                <a:spcPts val="600"/>
              </a:spcAft>
            </a:pPr>
            <a:r>
              <a:rPr lang="en-US" sz="2399" dirty="0">
                <a:solidFill>
                  <a:srgbClr val="FFFFFF"/>
                </a:solidFill>
                <a:latin typeface="Segoe UI Light"/>
              </a:rPr>
              <a:t>Runtimes</a:t>
            </a:r>
          </a:p>
        </p:txBody>
      </p:sp>
      <p:sp>
        <p:nvSpPr>
          <p:cNvPr id="36" name="Rectangle 35"/>
          <p:cNvSpPr>
            <a:spLocks noChangeAspect="1"/>
          </p:cNvSpPr>
          <p:nvPr/>
        </p:nvSpPr>
        <p:spPr bwMode="auto">
          <a:xfrm>
            <a:off x="3084687" y="5333282"/>
            <a:ext cx="1071743" cy="1071743"/>
          </a:xfrm>
          <a:prstGeom prst="rect">
            <a:avLst/>
          </a:prstGeom>
          <a:solidFill>
            <a:schemeClr val="accent5">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12" tIns="45706" rIns="91412" bIns="45706" numCol="1" rtlCol="0" anchor="b" anchorCtr="0" compatLnSpc="1">
            <a:prstTxWarp prst="textNoShape">
              <a:avLst/>
            </a:prstTxWarp>
          </a:bodyPr>
          <a:lstStyle/>
          <a:p>
            <a:pPr defTabSz="913825"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23" name="Picture 22"/>
          <p:cNvPicPr>
            <a:picLocks noChangeAspect="1"/>
          </p:cNvPicPr>
          <p:nvPr/>
        </p:nvPicPr>
        <p:blipFill>
          <a:blip r:embed="rId18" cstate="email">
            <a:extLst>
              <a:ext uri="{28A0092B-C50C-407E-A947-70E740481C1C}">
                <a14:useLocalDpi xmlns:a14="http://schemas.microsoft.com/office/drawing/2010/main"/>
              </a:ext>
            </a:extLst>
          </a:blip>
          <a:stretch>
            <a:fillRect/>
          </a:stretch>
        </p:blipFill>
        <p:spPr>
          <a:xfrm>
            <a:off x="3205703" y="4203212"/>
            <a:ext cx="831393" cy="831393"/>
          </a:xfrm>
          <a:prstGeom prst="rect">
            <a:avLst/>
          </a:prstGeom>
        </p:spPr>
      </p:pic>
      <p:cxnSp>
        <p:nvCxnSpPr>
          <p:cNvPr id="40" name="Straight Connector 39"/>
          <p:cNvCxnSpPr/>
          <p:nvPr/>
        </p:nvCxnSpPr>
        <p:spPr>
          <a:xfrm>
            <a:off x="4494036" y="1074502"/>
            <a:ext cx="0" cy="4727862"/>
          </a:xfrm>
          <a:prstGeom prst="line">
            <a:avLst/>
          </a:prstGeom>
          <a:ln w="34925">
            <a:solidFill>
              <a:schemeClr val="bg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pic>
        <p:nvPicPr>
          <p:cNvPr id="45" name="Picture 44"/>
          <p:cNvPicPr>
            <a:picLocks noChangeAspect="1"/>
          </p:cNvPicPr>
          <p:nvPr/>
        </p:nvPicPr>
        <p:blipFill>
          <a:blip r:embed="rId19" cstate="email">
            <a:extLst>
              <a:ext uri="{BEBA8EAE-BF5A-486C-A8C5-ECC9F3942E4B}">
                <a14:imgProps xmlns:a14="http://schemas.microsoft.com/office/drawing/2010/main">
                  <a14:imgLayer r:embed="rId20">
                    <a14:imgEffect>
                      <a14:brightnessContrast bright="100000"/>
                    </a14:imgEffect>
                  </a14:imgLayer>
                </a14:imgProps>
              </a:ext>
              <a:ext uri="{28A0092B-C50C-407E-A947-70E740481C1C}">
                <a14:useLocalDpi xmlns:a14="http://schemas.microsoft.com/office/drawing/2010/main"/>
              </a:ext>
            </a:extLst>
          </a:blip>
          <a:stretch>
            <a:fillRect/>
          </a:stretch>
        </p:blipFill>
        <p:spPr>
          <a:xfrm>
            <a:off x="180702" y="4355289"/>
            <a:ext cx="2879450" cy="623799"/>
          </a:xfrm>
          <a:prstGeom prst="rect">
            <a:avLst/>
          </a:prstGeom>
        </p:spPr>
      </p:pic>
      <p:pic>
        <p:nvPicPr>
          <p:cNvPr id="22" name="Picture 21"/>
          <p:cNvPicPr>
            <a:picLocks noChangeAspect="1"/>
          </p:cNvPicPr>
          <p:nvPr/>
        </p:nvPicPr>
        <p:blipFill>
          <a:blip r:embed="rId21" cstate="email">
            <a:extLst>
              <a:ext uri="{28A0092B-C50C-407E-A947-70E740481C1C}">
                <a14:useLocalDpi xmlns:a14="http://schemas.microsoft.com/office/drawing/2010/main"/>
              </a:ext>
            </a:extLst>
          </a:blip>
          <a:stretch>
            <a:fillRect/>
          </a:stretch>
        </p:blipFill>
        <p:spPr>
          <a:xfrm>
            <a:off x="3236843" y="5478490"/>
            <a:ext cx="782551" cy="782551"/>
          </a:xfrm>
          <a:prstGeom prst="rect">
            <a:avLst/>
          </a:prstGeom>
        </p:spPr>
      </p:pic>
      <p:pic>
        <p:nvPicPr>
          <p:cNvPr id="32" name="Picture 31"/>
          <p:cNvPicPr>
            <a:picLocks noChangeAspect="1"/>
          </p:cNvPicPr>
          <p:nvPr/>
        </p:nvPicPr>
        <p:blipFill>
          <a:blip r:embed="rId22" cstate="email">
            <a:extLst>
              <a:ext uri="{28A0092B-C50C-407E-A947-70E740481C1C}">
                <a14:useLocalDpi xmlns:a14="http://schemas.microsoft.com/office/drawing/2010/main"/>
              </a:ext>
            </a:extLst>
          </a:blip>
          <a:stretch>
            <a:fillRect/>
          </a:stretch>
        </p:blipFill>
        <p:spPr>
          <a:xfrm>
            <a:off x="991798" y="5365158"/>
            <a:ext cx="2199922" cy="1076985"/>
          </a:xfrm>
          <a:prstGeom prst="rect">
            <a:avLst/>
          </a:prstGeom>
        </p:spPr>
      </p:pic>
    </p:spTree>
    <p:extLst>
      <p:ext uri="{BB962C8B-B14F-4D97-AF65-F5344CB8AC3E}">
        <p14:creationId xmlns:p14="http://schemas.microsoft.com/office/powerpoint/2010/main" val="3853318044"/>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 Clippi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12014" y="391616"/>
            <a:ext cx="10964805" cy="6096851"/>
          </a:xfrm>
          <a:prstGeom prst="rect">
            <a:avLst/>
          </a:prstGeom>
        </p:spPr>
      </p:pic>
      <p:sp>
        <p:nvSpPr>
          <p:cNvPr id="4" name="Title 3"/>
          <p:cNvSpPr>
            <a:spLocks noGrp="1"/>
          </p:cNvSpPr>
          <p:nvPr>
            <p:ph type="title"/>
          </p:nvPr>
        </p:nvSpPr>
        <p:spPr/>
        <p:txBody>
          <a:bodyPr/>
          <a:lstStyle/>
          <a:p>
            <a:r>
              <a:rPr lang="en-US" dirty="0" smtClean="0"/>
              <a:t>Windows Azure Pack</a:t>
            </a:r>
            <a:endParaRPr lang="en-US" dirty="0"/>
          </a:p>
        </p:txBody>
      </p:sp>
    </p:spTree>
    <p:extLst>
      <p:ext uri="{BB962C8B-B14F-4D97-AF65-F5344CB8AC3E}">
        <p14:creationId xmlns:p14="http://schemas.microsoft.com/office/powerpoint/2010/main" val="359765379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5" name="Text Box 3"/>
          <p:cNvSpPr txBox="1">
            <a:spLocks noChangeArrowheads="1"/>
          </p:cNvSpPr>
          <p:nvPr/>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rgbClr val="FFFFFF">
                    <a:alpha val="99000"/>
                  </a:srgbClr>
                </a:solidFill>
                <a:cs typeface="Arial" charset="0"/>
              </a:rPr>
              <a:t>© </a:t>
            </a:r>
            <a:r>
              <a:rPr lang="en-US" sz="700" dirty="0" smtClean="0">
                <a:solidFill>
                  <a:srgbClr val="FFFFFF">
                    <a:alpha val="99000"/>
                  </a:srgbClr>
                </a:solidFill>
                <a:cs typeface="Arial" charset="0"/>
              </a:rPr>
              <a:t>2013 Microsoft </a:t>
            </a:r>
            <a:r>
              <a:rPr lang="en-US" sz="700" dirty="0">
                <a:solidFill>
                  <a:srgbClr val="FFFFFF">
                    <a:alpha val="99000"/>
                  </a:srgbClr>
                </a:solidFill>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rgbClr val="FFFFFF">
                    <a:alpha val="99000"/>
                  </a:srgbClr>
                </a:soli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rgbClr val="FFFFFF">
                    <a:alpha val="99000"/>
                  </a:srgbClr>
                </a:solidFill>
                <a:cs typeface="Arial" charset="0"/>
              </a:rPr>
              <a:t>MICROSOFT </a:t>
            </a:r>
            <a:r>
              <a:rPr lang="en-US" sz="700" dirty="0">
                <a:solidFill>
                  <a:srgbClr val="FFFFFF">
                    <a:alpha val="99000"/>
                  </a:srgbClr>
                </a:solidFill>
                <a:cs typeface="Arial" charset="0"/>
              </a:rPr>
              <a:t>MAKES NO WARRANTIES, EXPRESS, IMPLIED OR STATUTORY, AS TO THE INFORMATION IN THIS PRESENTATION.</a:t>
            </a: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invGray">
          <a:xfrm>
            <a:off x="4078000" y="2996995"/>
            <a:ext cx="4032825" cy="864011"/>
          </a:xfrm>
          <a:prstGeom prst="rect">
            <a:avLst/>
          </a:prstGeom>
        </p:spPr>
      </p:pic>
    </p:spTree>
    <p:extLst>
      <p:ext uri="{BB962C8B-B14F-4D97-AF65-F5344CB8AC3E}">
        <p14:creationId xmlns:p14="http://schemas.microsoft.com/office/powerpoint/2010/main" val="4248222827"/>
      </p:ext>
    </p:extLst>
  </p:cSld>
  <p:clrMapOvr>
    <a:masterClrMapping/>
  </p:clrMapOvr>
  <p:transition>
    <p:fade/>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a">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00CD96B0132B3459D7D348376ABA8DD" ma:contentTypeVersion="0" ma:contentTypeDescription="Create a new document." ma:contentTypeScope="" ma:versionID="8a5dbd9fd66acca66277113a5d7377c8">
  <xsd:schema xmlns:xsd="http://www.w3.org/2001/XMLSchema" xmlns:xs="http://www.w3.org/2001/XMLSchema" xmlns:p="http://schemas.microsoft.com/office/2006/metadata/properties" targetNamespace="http://schemas.microsoft.com/office/2006/metadata/properties" ma:root="true" ma:fieldsID="bc6a2b259f4c2e073cce92cc8c4bfd9e">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B2F97D-0457-4986-9734-D03EB073C5EA}">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B882D8D6-9D38-4159-A398-AAC3689D3D7C}">
  <ds:schemaRefs>
    <ds:schemaRef ds:uri="http://schemas.microsoft.com/sharepoint/v3/contenttype/forms"/>
  </ds:schemaRefs>
</ds:datastoreItem>
</file>

<file path=customXml/itemProps3.xml><?xml version="1.0" encoding="utf-8"?>
<ds:datastoreItem xmlns:ds="http://schemas.openxmlformats.org/officeDocument/2006/customXml" ds:itemID="{860A4F10-228A-446D-A59F-2A59E2EDB9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2442</TotalTime>
  <Words>700</Words>
  <Application>Microsoft Office PowerPoint</Application>
  <PresentationFormat>Custom</PresentationFormat>
  <Paragraphs>47</Paragraphs>
  <Slides>5</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Segoe UI</vt:lpstr>
      <vt:lpstr>Segoe UI Light</vt:lpstr>
      <vt:lpstr>Arial</vt:lpstr>
      <vt:lpstr>Times New Roman</vt:lpstr>
      <vt:lpstr>Segoe UI Black</vt:lpstr>
      <vt:lpstr>Calibri</vt:lpstr>
      <vt:lpstr>MS1444_Windows Azure Template 16x9_r08a</vt:lpstr>
      <vt:lpstr>Overview of the Microsoft Modern Platform</vt:lpstr>
      <vt:lpstr>PowerPoint Presentation</vt:lpstr>
      <vt:lpstr>PowerPoint Presentation</vt:lpstr>
      <vt:lpstr>Windows Azure Pack</vt:lpstr>
      <vt:lpstr>PowerPoint Presentation</vt:lpstr>
    </vt:vector>
  </TitlesOfParts>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Overview</dc:title>
  <dc:subject>Windows Azure</dc:subject>
  <dc:creator/>
  <dc:description>This presentation provides an overview of the Windows Azure. After this presentation you will understand the key concepts and how to get started using Windows Azure. The additional presentations in the Windows Azure Training Kit drill into key features and services.
by James Conard</dc:description>
  <cp:lastModifiedBy>Brian Prince (DPE)</cp:lastModifiedBy>
  <cp:revision>195</cp:revision>
  <cp:lastPrinted>2011-10-11T14:25:22Z</cp:lastPrinted>
  <dcterms:created xsi:type="dcterms:W3CDTF">2011-03-29T16:07:22Z</dcterms:created>
  <dcterms:modified xsi:type="dcterms:W3CDTF">2013-10-25T13:39:59Z</dcterms:modified>
  <cp:version>1.0.6</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0x010100A00CD96B0132B3459D7D348376ABA8DD</vt:lpwstr>
  </property>
  <property fmtid="{D5CDD505-2E9C-101B-9397-08002B2CF9AE}" pid="3" name="TaxKeyword">
    <vt:lpwstr/>
  </property>
  <property fmtid="{D5CDD505-2E9C-101B-9397-08002B2CF9AE}" pid="4" name="TaxCatchAll">
    <vt:lpwstr/>
  </property>
  <property fmtid="{D5CDD505-2E9C-101B-9397-08002B2CF9AE}" pid="5" name="TaxKeywordTaxHTField">
    <vt:lpwstr/>
  </property>
  <property fmtid="{D5CDD505-2E9C-101B-9397-08002B2CF9AE}" pid="6" name="IsMyDocuments">
    <vt:bool>true</vt:bool>
  </property>
</Properties>
</file>